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78" r:id="rId2"/>
    <p:sldId id="303" r:id="rId3"/>
    <p:sldId id="304" r:id="rId4"/>
    <p:sldId id="280" r:id="rId5"/>
    <p:sldId id="281" r:id="rId6"/>
    <p:sldId id="289" r:id="rId7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696" y="200"/>
      </p:cViewPr>
      <p:guideLst>
        <p:guide pos="2160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924CC71-AD79-4015-9820-654D2444DEB2}" type="datetimeFigureOut">
              <a:rPr lang="en-GB" smtClean="0"/>
              <a:pPr/>
              <a:t>24/09/2020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BDDD3A23-C718-4530-96CD-5DE2F9F2E5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10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55A3A7-1F63-7640-BD79-15CF82845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4" y="25400"/>
            <a:ext cx="6846125" cy="990015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C00D324-2C6E-A04E-B3E7-52D5F2E0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6697684"/>
            <a:ext cx="6531428" cy="74814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85A4C-87BE-2A44-81E0-FED08FF040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09" y="2016825"/>
            <a:ext cx="5556665" cy="42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Layout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92322D-CC07-134E-9C1D-1ECD436AE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1529F-6571-224A-8680-AD7B7EB5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51263"/>
            <a:ext cx="5915025" cy="748146"/>
          </a:xfrm>
        </p:spPr>
        <p:txBody>
          <a:bodyPr/>
          <a:lstStyle>
            <a:lvl1pPr algn="ctr">
              <a:defRPr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2F3F6B4-5D19-EF4A-9E0F-F79D7BFE00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238" y="1460665"/>
            <a:ext cx="5889625" cy="7137074"/>
          </a:xfrm>
        </p:spPr>
        <p:txBody>
          <a:bodyPr/>
          <a:lstStyle>
            <a:lvl1pPr marL="0" indent="0">
              <a:buNone/>
              <a:defRPr/>
            </a:lvl1pPr>
            <a:lvl2pPr marL="355600" indent="-344488">
              <a:tabLst/>
              <a:defRPr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7A8387-7FDE-F74F-AA76-CB9EDA5897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1E8A6-2F3F-3341-BFA4-6F402F2CF2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579" y="83125"/>
            <a:ext cx="1412046" cy="106877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8ABBE1-9BAE-2E45-8042-22D7D08B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2200" y="9414342"/>
            <a:ext cx="2133600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7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92322D-CC07-134E-9C1D-1ECD436AE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1529F-6571-224A-8680-AD7B7EB5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51263"/>
            <a:ext cx="5915025" cy="748146"/>
          </a:xfrm>
        </p:spPr>
        <p:txBody>
          <a:bodyPr/>
          <a:lstStyle>
            <a:lvl1pPr algn="ctr">
              <a:defRPr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2F3F6B4-5D19-EF4A-9E0F-F79D7BFE00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23210" y="1460665"/>
            <a:ext cx="3277653" cy="7137074"/>
          </a:xfrm>
        </p:spPr>
        <p:txBody>
          <a:bodyPr>
            <a:normAutofit/>
          </a:bodyPr>
          <a:lstStyle>
            <a:lvl1pPr marL="0" indent="0">
              <a:lnSpc>
                <a:spcPct val="87000"/>
              </a:lnSpc>
              <a:buNone/>
              <a:defRPr sz="2000"/>
            </a:lvl1pPr>
            <a:lvl2pPr marL="355600" indent="-344488">
              <a:lnSpc>
                <a:spcPct val="87000"/>
              </a:lnSpc>
              <a:tabLst/>
              <a:defRPr sz="20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7A8387-7FDE-F74F-AA76-CB9EDA5897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1E8A6-2F3F-3341-BFA4-6F402F2CF2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579" y="83125"/>
            <a:ext cx="1412046" cy="106877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BED61D-2DB4-9549-BAA9-44451729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2200" y="9414342"/>
            <a:ext cx="2133600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60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pos="459" userDrawn="1">
          <p15:clr>
            <a:srgbClr val="FBAE40"/>
          </p15:clr>
        </p15:guide>
        <p15:guide id="3" orient="horz" pos="920" userDrawn="1">
          <p15:clr>
            <a:srgbClr val="FBAE40"/>
          </p15:clr>
        </p15:guide>
        <p15:guide id="4" orient="horz" pos="4821" userDrawn="1">
          <p15:clr>
            <a:srgbClr val="FBAE40"/>
          </p15:clr>
        </p15:guide>
        <p15:guide id="5" orient="horz" pos="807" userDrawn="1">
          <p15:clr>
            <a:srgbClr val="FBAE40"/>
          </p15:clr>
        </p15:guide>
        <p15:guide id="6" orient="horz" pos="53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3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92322D-CC07-134E-9C1D-1ECD436AE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1529F-6571-224A-8680-AD7B7EB5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51263"/>
            <a:ext cx="5915025" cy="748146"/>
          </a:xfrm>
        </p:spPr>
        <p:txBody>
          <a:bodyPr/>
          <a:lstStyle>
            <a:lvl1pPr algn="ctr">
              <a:defRPr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2F3F6B4-5D19-EF4A-9E0F-F79D7BFE00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23210" y="3194463"/>
            <a:ext cx="3277653" cy="5403276"/>
          </a:xfrm>
        </p:spPr>
        <p:txBody>
          <a:bodyPr>
            <a:normAutofit/>
          </a:bodyPr>
          <a:lstStyle>
            <a:lvl1pPr marL="0" indent="0">
              <a:lnSpc>
                <a:spcPct val="87000"/>
              </a:lnSpc>
              <a:buNone/>
              <a:defRPr sz="2000"/>
            </a:lvl1pPr>
            <a:lvl2pPr marL="355600" indent="-344488">
              <a:lnSpc>
                <a:spcPct val="87000"/>
              </a:lnSpc>
              <a:tabLst/>
              <a:defRPr sz="20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7A8387-7FDE-F74F-AA76-CB9EDA5897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1E8A6-2F3F-3341-BFA4-6F402F2CF2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579" y="83125"/>
            <a:ext cx="1412046" cy="106877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FAF8DD-55FF-9447-A35C-21DA02B84D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672" y="2636324"/>
            <a:ext cx="5924128" cy="463138"/>
          </a:xfrm>
        </p:spPr>
        <p:txBody>
          <a:bodyPr>
            <a:normAutofit/>
          </a:bodyPr>
          <a:lstStyle>
            <a:lvl1pPr marL="0" indent="0" algn="ctr">
              <a:lnSpc>
                <a:spcPct val="87000"/>
              </a:lnSpc>
              <a:buNone/>
              <a:defRPr sz="2000"/>
            </a:lvl1pPr>
            <a:lvl2pPr marL="355600" indent="-344488">
              <a:tabLst/>
              <a:defRPr sz="2000"/>
            </a:lvl2pPr>
          </a:lstStyle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8A65E5D-2668-6344-B859-1983BB87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2200" y="9414342"/>
            <a:ext cx="2133600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4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2515"/>
            <a:ext cx="5915025" cy="842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531917"/>
            <a:ext cx="5915025" cy="739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46392F0D-9B95-46FE-847A-D8285F20D7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4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E85803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D512-606B-1A4E-A225-67D96539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Cam 4: Gwneud Cynnyrch </a:t>
            </a:r>
            <a:br>
              <a:rPr lang="cy-GB" dirty="0"/>
            </a:br>
            <a:r>
              <a:rPr lang="cy-GB" dirty="0"/>
              <a:t>Bwyd Iach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56230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D8C9-6ABE-2C41-B6C0-90C74E8D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Beth allwn ni ei gofio?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E657E-3C37-964A-A6DC-6B74DE6F22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238" y="1761290"/>
            <a:ext cx="5889625" cy="894228"/>
          </a:xfrm>
        </p:spPr>
        <p:txBody>
          <a:bodyPr/>
          <a:lstStyle/>
          <a:p>
            <a:r>
              <a:rPr lang="cy-GB" dirty="0"/>
              <a:t>O ble mae iogwrt yn dod?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E56D983-724D-314C-901A-E961824C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966" y="2247692"/>
            <a:ext cx="3840067" cy="2555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517F17B-2C80-5F4D-860C-06C40AA9A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9492" y="5593199"/>
            <a:ext cx="4272700" cy="2400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3D152-4E6F-8D40-87D2-C4C0B996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BCFE74-90F4-4742-A6C3-22EC898D713B}"/>
              </a:ext>
            </a:extLst>
          </p:cNvPr>
          <p:cNvSpPr txBox="1">
            <a:spLocks/>
          </p:cNvSpPr>
          <p:nvPr/>
        </p:nvSpPr>
        <p:spPr>
          <a:xfrm>
            <a:off x="511238" y="4965460"/>
            <a:ext cx="5889625" cy="520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44488" algn="l" defTabSz="6858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/>
              <a:t>O ble mae ffrwythau'n dod?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2602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7D0BE-A969-FE41-B40B-AE42656DEE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238" y="1460666"/>
            <a:ext cx="5889625" cy="806546"/>
          </a:xfrm>
        </p:spPr>
        <p:txBody>
          <a:bodyPr/>
          <a:lstStyle/>
          <a:p>
            <a:r>
              <a:rPr lang="cy-GB" dirty="0"/>
              <a:t>Heddiw, byddwn yn gwneud yr iogwrt baner Prydain a ddyluniwyd gennym.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1D13-9861-F546-A3D6-9F67E0FA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Dewch i ni baratoi!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ED61DB-A8D9-BD44-B90A-A00B12E95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801" y="2373325"/>
            <a:ext cx="3384376" cy="225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1AFAD5B-5E15-714D-945A-747699683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7571" y="5146789"/>
            <a:ext cx="2585785" cy="25089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DEB04-D7EA-4F40-A74D-A9C742BC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15B879-5B74-A647-B892-21F67E419717}"/>
              </a:ext>
            </a:extLst>
          </p:cNvPr>
          <p:cNvSpPr txBox="1">
            <a:spLocks/>
          </p:cNvSpPr>
          <p:nvPr/>
        </p:nvSpPr>
        <p:spPr>
          <a:xfrm>
            <a:off x="511238" y="4746355"/>
            <a:ext cx="5889625" cy="5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44488" algn="l" defTabSz="6858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600"/>
              </a:spcBef>
            </a:pPr>
            <a:r>
              <a:rPr lang="cy-GB" b="1" dirty="0"/>
              <a:t>Golchwch eich dwylo</a:t>
            </a:r>
            <a:endParaRPr lang="en-GB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8463C1-E284-DC42-A61D-275EFBBFC73C}"/>
              </a:ext>
            </a:extLst>
          </p:cNvPr>
          <p:cNvSpPr txBox="1">
            <a:spLocks/>
          </p:cNvSpPr>
          <p:nvPr/>
        </p:nvSpPr>
        <p:spPr>
          <a:xfrm>
            <a:off x="620688" y="7739607"/>
            <a:ext cx="5889625" cy="515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44488" algn="l" defTabSz="6858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600"/>
              </a:spcBef>
            </a:pPr>
            <a:r>
              <a:rPr lang="cy-GB" b="1" dirty="0"/>
              <a:t>Clymwch wallt hir</a:t>
            </a:r>
            <a:r>
              <a:rPr lang="en-GB" b="1" dirty="0"/>
              <a:t> </a:t>
            </a:r>
            <a:endParaRPr lang="cy-GB" b="1" dirty="0"/>
          </a:p>
        </p:txBody>
      </p:sp>
    </p:spTree>
    <p:extLst>
      <p:ext uri="{BB962C8B-B14F-4D97-AF65-F5344CB8AC3E}">
        <p14:creationId xmlns:p14="http://schemas.microsoft.com/office/powerpoint/2010/main" val="388931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15BB-CBAD-A64C-95E9-1528138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Diogelwch cyllyll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2D505-0EBC-E348-9AEC-A9E6B8BE6B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60580" y="1460665"/>
            <a:ext cx="3277653" cy="7137074"/>
          </a:xfrm>
        </p:spPr>
        <p:txBody>
          <a:bodyPr/>
          <a:lstStyle/>
          <a:p>
            <a:r>
              <a:rPr lang="cy-GB" dirty="0"/>
              <a:t>I dynnu’r gorchudd o’r gyllell, pinsiwch ddiwedd y ddolen a blaen y gyllell a wynebwch y gyllell oddi wrthych.</a:t>
            </a:r>
            <a:endParaRPr lang="en-GB" dirty="0"/>
          </a:p>
          <a:p>
            <a:pPr>
              <a:spcBef>
                <a:spcPts val="4000"/>
              </a:spcBef>
            </a:pPr>
            <a:r>
              <a:rPr lang="cy-GB" dirty="0"/>
              <a:t>Yn ysgafn, tynnwch y clawr i ffwrdd o’r gyllell.</a:t>
            </a:r>
            <a:endParaRPr lang="en-GB" dirty="0"/>
          </a:p>
          <a:p>
            <a:pPr>
              <a:spcBef>
                <a:spcPts val="8400"/>
              </a:spcBef>
            </a:pPr>
            <a:r>
              <a:rPr lang="cy-GB" dirty="0"/>
              <a:t>Gwnewch yn siŵr nad ydych chi’n siglo’ch breichiau nac yn peryglu eraill.</a:t>
            </a:r>
            <a:endParaRPr lang="en-GB" dirty="0"/>
          </a:p>
          <a:p>
            <a:pPr>
              <a:spcBef>
                <a:spcPts val="6000"/>
              </a:spcBef>
            </a:pPr>
            <a:r>
              <a:rPr lang="cy-GB" dirty="0"/>
              <a:t>Mae’ch cyllell bellach yn “weithredol”. Gwnewch yn siŵr eich bod chi’n cadw’ch cyllell yn y parth diogelwch (eich bwrdd torri) ac os </a:t>
            </a:r>
            <a:br>
              <a:rPr lang="cy-GB" dirty="0"/>
            </a:br>
            <a:r>
              <a:rPr lang="cy-GB" dirty="0"/>
              <a:t>yw’n symud i ffwrdd o’ch bwrdd torri, rydych chi’n peryglu’ch hun ac eraill.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BEA4E455-F955-FE45-ADC9-C134889C81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8" y="1460500"/>
            <a:ext cx="2052000" cy="13643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096E84FE-CB42-4242-85AD-4FCB2DE9F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8" y="3069990"/>
            <a:ext cx="2052000" cy="13643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00300485-2AD4-EC49-A6EE-A19D634458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8" y="4679481"/>
            <a:ext cx="2052000" cy="13643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CB3B5230-F4CE-4A4B-A3A9-28EAEA2D52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8" y="6288972"/>
            <a:ext cx="2052000" cy="1364366"/>
          </a:xfrm>
          <a:prstGeom prst="rect">
            <a:avLst/>
          </a:prstGeom>
          <a:noFill/>
          <a:ln w="95250" cap="flat">
            <a:solidFill>
              <a:schemeClr val="bg1"/>
            </a:solidFill>
          </a:ln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44A4B4-E260-1F4D-8DDA-E93C0A17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CB1C-7DE2-F24D-9CFE-E9C8D5C6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Dull pont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2677C-0DBB-E846-B712-6CD4A86565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3106" y="3470035"/>
            <a:ext cx="3277653" cy="5403276"/>
          </a:xfrm>
        </p:spPr>
        <p:txBody>
          <a:bodyPr/>
          <a:lstStyle/>
          <a:p>
            <a:r>
              <a:rPr lang="cy-GB" dirty="0"/>
              <a:t>Agorwch eich llaw. Mae angen i’ch bysedd i gyd fod ar un ochr gyda’ch bawd yr ochr arall.</a:t>
            </a:r>
            <a:endParaRPr lang="en-GB" dirty="0"/>
          </a:p>
          <a:p>
            <a:pPr>
              <a:spcBef>
                <a:spcPts val="5300"/>
              </a:spcBef>
            </a:pPr>
            <a:r>
              <a:rPr lang="cy-GB" dirty="0"/>
              <a:t>Gafaelwch bob ochr i’r bwyd, gan sicrhau fod gennych afael gadarn.</a:t>
            </a:r>
            <a:endParaRPr lang="en-GB" dirty="0"/>
          </a:p>
          <a:p>
            <a:pPr>
              <a:spcBef>
                <a:spcPts val="6500"/>
              </a:spcBef>
            </a:pPr>
            <a:r>
              <a:rPr lang="cy-GB" dirty="0"/>
              <a:t>Rhowch y gyllell trwy ganol eich “pont” i gwblhau’r toriad.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809CF-0446-0049-839B-A6FCAA9D4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672" y="2911896"/>
            <a:ext cx="5924128" cy="463138"/>
          </a:xfrm>
        </p:spPr>
        <p:txBody>
          <a:bodyPr/>
          <a:lstStyle/>
          <a:p>
            <a:r>
              <a:rPr lang="cy-GB" dirty="0"/>
              <a:t>Sicrhewch fod gennych afael gadarn ar y gyllell.</a:t>
            </a:r>
            <a:endParaRPr lang="en-GB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EEDD904-CA1D-6F41-B069-7F2F0D55E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84" b="-3984"/>
          <a:stretch/>
        </p:blipFill>
        <p:spPr>
          <a:xfrm>
            <a:off x="763925" y="3522017"/>
            <a:ext cx="2052000" cy="1477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DC899020-C75F-8B44-9F5F-E8A8CAD6C1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032" b="-2032"/>
          <a:stretch/>
        </p:blipFill>
        <p:spPr>
          <a:xfrm>
            <a:off x="763925" y="5202853"/>
            <a:ext cx="2052000" cy="14236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CC3DF234-9F65-124F-83BB-B7EC510EF2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25" y="6830291"/>
            <a:ext cx="2052000" cy="1364356"/>
          </a:xfrm>
          <a:prstGeom prst="rect">
            <a:avLst/>
          </a:prstGeom>
          <a:noFill/>
          <a:ln w="95250" cap="flat">
            <a:solidFill>
              <a:schemeClr val="bg1"/>
            </a:solidFill>
          </a:ln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4922E418-074E-814F-AD88-42D7973795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25" y="1449586"/>
            <a:ext cx="2052000" cy="1364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17ED9ADC-23A1-624C-904D-DBCF8ABED35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243" y="1449586"/>
            <a:ext cx="2052000" cy="13643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0FB73F8-FCD9-964D-B728-411B69E2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CB1C-7DE2-F24D-9CFE-E9C8D5C6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Dull crafanc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2677C-0DBB-E846-B712-6CD4A86565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85632" y="3470035"/>
            <a:ext cx="3277653" cy="5403276"/>
          </a:xfrm>
        </p:spPr>
        <p:txBody>
          <a:bodyPr/>
          <a:lstStyle/>
          <a:p>
            <a:r>
              <a:rPr lang="cy-GB" dirty="0"/>
              <a:t>Daliwch eich llaw allan ac esgus eich bod yn “rhuo” ar rywun â’ch llaw.</a:t>
            </a:r>
            <a:endParaRPr lang="en-GB" dirty="0"/>
          </a:p>
          <a:p>
            <a:pPr>
              <a:spcBef>
                <a:spcPts val="6500"/>
              </a:spcBef>
            </a:pPr>
            <a:r>
              <a:rPr lang="cy-GB" dirty="0"/>
              <a:t>Sicrhewch fod eich bysedd yn syth a bod eich bawd y tu ôl i’ch bysedd. Daliwch eich gafael yn dynn gyda blaenau eich bysedd.</a:t>
            </a:r>
            <a:endParaRPr lang="en-GB" dirty="0"/>
          </a:p>
          <a:p>
            <a:pPr>
              <a:spcBef>
                <a:spcPts val="2500"/>
              </a:spcBef>
            </a:pPr>
            <a:r>
              <a:rPr lang="cy-GB" dirty="0"/>
              <a:t>Sleisiwch gan ddefnyddio </a:t>
            </a:r>
            <a:br>
              <a:rPr lang="cy-GB" dirty="0"/>
            </a:br>
            <a:r>
              <a:rPr lang="cy-GB" dirty="0"/>
              <a:t>hyd llawn y gyllell. </a:t>
            </a:r>
            <a:br>
              <a:rPr lang="cy-GB" dirty="0"/>
            </a:br>
            <a:r>
              <a:rPr lang="cy-GB" dirty="0"/>
              <a:t>Cofiwch gadw’r bysedd </a:t>
            </a:r>
            <a:br>
              <a:rPr lang="cy-GB" dirty="0"/>
            </a:br>
            <a:r>
              <a:rPr lang="cy-GB" dirty="0"/>
              <a:t>hynny’n syth.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809CF-0446-0049-839B-A6FCAA9D4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672" y="2911896"/>
            <a:ext cx="5924128" cy="463138"/>
          </a:xfrm>
        </p:spPr>
        <p:txBody>
          <a:bodyPr/>
          <a:lstStyle/>
          <a:p>
            <a:r>
              <a:rPr lang="cy-GB" dirty="0"/>
              <a:t>Sicrhewch fod gennych afael gadarn ar y gyllell.</a:t>
            </a:r>
            <a:endParaRPr lang="en-GB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EEDD904-CA1D-6F41-B069-7F2F0D55E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5" y="3544850"/>
            <a:ext cx="2052000" cy="1431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DC899020-C75F-8B44-9F5F-E8A8CAD6C1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5" y="5230654"/>
            <a:ext cx="2052000" cy="136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CC3DF234-9F65-124F-83BB-B7EC510EF29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5" y="6834802"/>
            <a:ext cx="2052000" cy="1355333"/>
          </a:xfrm>
          <a:prstGeom prst="rect">
            <a:avLst/>
          </a:prstGeom>
          <a:noFill/>
          <a:ln w="95250" cap="flat">
            <a:solidFill>
              <a:schemeClr val="bg1"/>
            </a:solidFill>
          </a:ln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4922E418-074E-814F-AD88-42D797379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25" y="1454099"/>
            <a:ext cx="2052000" cy="1355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17ED9ADC-23A1-624C-904D-DBCF8ABED3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243" y="1449586"/>
            <a:ext cx="2052000" cy="13643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06C0DB-B885-5D4B-B806-B75B1514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 Template</Template>
  <TotalTime>1190</TotalTime>
  <Words>273</Words>
  <Application>Microsoft Macintosh PowerPoint</Application>
  <PresentationFormat>A4 Paper (210x297 mm)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Office Theme</vt:lpstr>
      <vt:lpstr>Cam 4: Gwneud Cynnyrch  Bwyd Iach </vt:lpstr>
      <vt:lpstr>Beth allwn ni ei gofio?</vt:lpstr>
      <vt:lpstr>Dewch i ni baratoi!</vt:lpstr>
      <vt:lpstr>Diogelwch cyllyll</vt:lpstr>
      <vt:lpstr>Dull pont</vt:lpstr>
      <vt:lpstr>Dull crafanc</vt:lpstr>
    </vt:vector>
  </TitlesOfParts>
  <Company>Armitage CE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Haydn Bettles</dc:creator>
  <cp:lastModifiedBy>Nick Smith</cp:lastModifiedBy>
  <cp:revision>74</cp:revision>
  <dcterms:created xsi:type="dcterms:W3CDTF">2018-12-16T18:24:32Z</dcterms:created>
  <dcterms:modified xsi:type="dcterms:W3CDTF">2020-09-24T10:45:32Z</dcterms:modified>
</cp:coreProperties>
</file>